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2" r:id="rId4"/>
    <p:sldId id="261" r:id="rId5"/>
    <p:sldId id="268" r:id="rId6"/>
    <p:sldId id="264" r:id="rId7"/>
    <p:sldId id="267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13-Dec-16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8E8C-7000-4BD7-A278-0C13557904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0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13-Dec-16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13-Dec-16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13-Dec-16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13-Dec-16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13-Dec-16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13-Dec-16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13-Dec-16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13-Dec-16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13-Dec-16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13-Dec-16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13-Dec-16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13-Dec-16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rs/url?sa=i&amp;rct=j&amp;q=&amp;esrc=s&amp;source=images&amp;cd=&amp;cad=rja&amp;docid=ZkvmA1-dRMeaEM&amp;tbnid=NKwMIjcdn_2RbM:&amp;ved=0CAUQjRw&amp;url=http://impracticalcatholic.blogspot.com/2011/12/ask-tony-whats-wrong-with-holding-hands.html&amp;ei=j17oUsXLKsnMtAbZ54GAAw&amp;bvm=bv.60157871,d.Yms&amp;psig=AFQjCNEVw7-0LuZmhROKAw6mm0BKGWRuOA&amp;ust=139104652343441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s/url?sa=i&amp;rct=j&amp;q=&amp;esrc=s&amp;source=images&amp;cd=&amp;cad=rja&amp;docid=xjf1Mjn0jX-GjM&amp;tbnid=YYylw9lip3G7XM:&amp;ved=0CAUQjRw&amp;url=http://casopisi.junis.ni.ac.rs/index.php/FUMechEng&amp;ei=CmzpUq-5CYKqtAb6jYDQDg&amp;bvm=bv.60157871,d.Yms&amp;psig=AFQjCNGW-or-aWv48tyOr6WJgzS1D6iWkA&amp;ust=1391115205944148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google.rs/url?sa=i&amp;rct=j&amp;q=&amp;esrc=s&amp;source=images&amp;cd=&amp;cad=rja&amp;docid=2KHEQN3ArvNu0M&amp;tbnid=WKmEXMwqnwOO3M:&amp;ved=0CAUQjRw&amp;url=http://casopisi.junis.ni.ac.rs/index.php/FUMedBiol&amp;ei=W2zpUqz_NoXCtQaisYCIBA&amp;bvm=bv.60157871,d.Yms&amp;psig=AFQjCNGW-or-aWv48tyOr6WJgzS1D6iWkA&amp;ust=139111520594414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hyperlink" Target="http://www.tt-group.net/Fotografije_Srbije/Medijan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s/url?sa=i&amp;rct=j&amp;q=&amp;esrc=s&amp;source=images&amp;cd=&amp;cad=rja&amp;docid=teKlTkwAH5ZCOM&amp;tbnid=PHM7GvrrjT9xvM:&amp;ved=0CAUQjRw&amp;url=http://drapestakes.blogspot.com/2008/07/when-students-become-teachers-become.html&amp;ei=H1PkUovSPIa0tAaF34DICA&amp;bvm=bv.59930103,d.bGQ&amp;psig=AFQjCNF7ShAPmlQCicYitJsn0ln4B8453w&amp;ust=1390781521857401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s/url?sa=i&amp;rct=j&amp;q=&amp;esrc=s&amp;source=images&amp;cd=&amp;cad=rja&amp;docid=bu4SoErbNDkDrM&amp;tbnid=lhCP_LUNVKn5SM:&amp;ved=0CAUQjRw&amp;url=http://www.topnews.in/city-students-floor-uk-teachers-2227018&amp;ei=h1PkUpqrC8jZtAbg94CABw&amp;bvm=bv.59930103,d.bGQ&amp;psig=AFQjCNF7ShAPmlQCicYitJsn0ln4B8453w&amp;ust=1390781521857401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rs/imgres?sa=X&amp;hl=en&amp;qscrl=1&amp;rlz=1T4FTSG_enRS493RS493&amp;biw=1366&amp;bih=582&amp;tbm=isch&amp;tbnid=OWPoHzfCyIAvPM:&amp;imgrefurl=http://gazette.teachers.net/gazette/wordpress/editor/lessons-learned-practical-advice-on-what-helps-high-school-students-learn-best-from-students-themselves/&amp;docid=n_OmvFUKeEoVDM&amp;imgurl=http://gazette.teachers.net/gazette/wordpress/wp-content/uploads/2011/09/male-teacher-points-to-call-on-student.jpg&amp;w=1200&amp;h=768&amp;ei=0VLkUr_bHtCYyQPZ9YCwBw&amp;zoom=1&amp;ved=0CJYBEIQcMBQ&amp;iact=rc&amp;dur=2431&amp;page=2&amp;start=16&amp;ndsp=16" TargetMode="Externa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6096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143000"/>
          </a:xfrm>
        </p:spPr>
        <p:txBody>
          <a:bodyPr>
            <a:normAutofit fontScale="85000" lnSpcReduction="10000"/>
          </a:bodyPr>
          <a:lstStyle/>
          <a:p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</a:rPr>
              <a:t>Short presentation </a:t>
            </a:r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</a:rPr>
              <a:t>of </a:t>
            </a:r>
            <a:r>
              <a:rPr lang="en-US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</a:rPr>
              <a:t>University of Niš</a:t>
            </a:r>
            <a:b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bs-Latn-BA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339933"/>
                </a:solidFill>
              </a:rPr>
              <a:t>Vesna Lopičić</a:t>
            </a:r>
            <a:r>
              <a:rPr lang="en-US" b="1">
                <a:solidFill>
                  <a:srgbClr val="339933"/>
                </a:solidFill>
              </a:rPr>
              <a:t>, </a:t>
            </a:r>
            <a:endParaRPr lang="en-US" b="1" smtClean="0">
              <a:solidFill>
                <a:srgbClr val="339933"/>
              </a:solidFill>
            </a:endParaRPr>
          </a:p>
          <a:p>
            <a:r>
              <a:rPr lang="en-US" b="1" smtClean="0">
                <a:solidFill>
                  <a:srgbClr val="339933"/>
                </a:solidFill>
              </a:rPr>
              <a:t>Vice-Rector </a:t>
            </a:r>
            <a:r>
              <a:rPr lang="en-US" b="1">
                <a:solidFill>
                  <a:srgbClr val="339933"/>
                </a:solidFill>
              </a:rPr>
              <a:t>for International Relations</a:t>
            </a:r>
            <a:r>
              <a:rPr lang="en-US"/>
              <a:t/>
            </a:r>
            <a:br>
              <a:rPr lang="en-US"/>
            </a:br>
            <a:r>
              <a:rPr lang="en-US" sz="1800"/>
              <a:t/>
            </a:r>
            <a:br>
              <a:rPr lang="en-US" sz="1800"/>
            </a:b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mtClean="0">
                <a:solidFill>
                  <a:srgbClr val="FFC000"/>
                </a:solidFill>
              </a:rPr>
              <a:t>Kick-off meeting, Nis</a:t>
            </a:r>
            <a:r>
              <a:rPr lang="en-US" sz="1800" b="1">
                <a:solidFill>
                  <a:srgbClr val="FFC000"/>
                </a:solidFill>
              </a:rPr>
              <a:t>, </a:t>
            </a:r>
            <a:r>
              <a:rPr lang="en-US" sz="1800" b="1" smtClean="0">
                <a:solidFill>
                  <a:srgbClr val="FFC000"/>
                </a:solidFill>
              </a:rPr>
              <a:t>15</a:t>
            </a:r>
            <a:r>
              <a:rPr lang="en-US" sz="1800" b="1" baseline="30000" smtClean="0">
                <a:solidFill>
                  <a:srgbClr val="FFC000"/>
                </a:solidFill>
              </a:rPr>
              <a:t>th</a:t>
            </a:r>
            <a:r>
              <a:rPr lang="en-US" sz="1800" b="1" smtClean="0">
                <a:solidFill>
                  <a:srgbClr val="FFC000"/>
                </a:solidFill>
              </a:rPr>
              <a:t>  </a:t>
            </a:r>
            <a:r>
              <a:rPr lang="en-US" sz="1800" b="1">
                <a:solidFill>
                  <a:srgbClr val="FFC000"/>
                </a:solidFill>
              </a:rPr>
              <a:t>and </a:t>
            </a:r>
            <a:r>
              <a:rPr lang="en-US" sz="1800" b="1" smtClean="0">
                <a:solidFill>
                  <a:srgbClr val="FFC000"/>
                </a:solidFill>
              </a:rPr>
              <a:t>16</a:t>
            </a:r>
            <a:r>
              <a:rPr lang="en-US" sz="1800" b="1" baseline="30000" smtClean="0">
                <a:solidFill>
                  <a:srgbClr val="FFC000"/>
                </a:solidFill>
              </a:rPr>
              <a:t>th</a:t>
            </a:r>
            <a:r>
              <a:rPr lang="en-US" sz="1800" b="1" smtClean="0">
                <a:solidFill>
                  <a:srgbClr val="FFC000"/>
                </a:solidFill>
              </a:rPr>
              <a:t> </a:t>
            </a:r>
            <a:r>
              <a:rPr lang="en-US" sz="1800" b="1">
                <a:solidFill>
                  <a:srgbClr val="FFC000"/>
                </a:solidFill>
              </a:rPr>
              <a:t>December 2015</a:t>
            </a:r>
            <a:r>
              <a:rPr lang="sr-Latn-RS" sz="1800">
                <a:solidFill>
                  <a:srgbClr val="FFC000"/>
                </a:solidFill>
              </a:rPr>
              <a:t/>
            </a:r>
            <a:br>
              <a:rPr lang="sr-Latn-RS" sz="1800">
                <a:solidFill>
                  <a:srgbClr val="FFC000"/>
                </a:solidFill>
              </a:rPr>
            </a:br>
            <a:endParaRPr lang="bs-Latn-BA" sz="1800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1" t="26910" r="64586" b="66669"/>
          <a:stretch>
            <a:fillRect/>
          </a:stretch>
        </p:blipFill>
        <p:spPr bwMode="auto">
          <a:xfrm>
            <a:off x="3962400" y="3571878"/>
            <a:ext cx="960804" cy="94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339933"/>
                </a:solidFill>
              </a:rPr>
              <a:t>UNIVERSITY </a:t>
            </a:r>
            <a:r>
              <a:rPr lang="en-US" b="1">
                <a:solidFill>
                  <a:srgbClr val="339933"/>
                </a:solidFill>
              </a:rPr>
              <a:t>OF </a:t>
            </a:r>
            <a:r>
              <a:rPr lang="en-US" b="1" smtClean="0">
                <a:solidFill>
                  <a:srgbClr val="339933"/>
                </a:solidFill>
              </a:rPr>
              <a:t>NI</a:t>
            </a:r>
            <a:r>
              <a:rPr lang="sr-Latn-ME" b="1" smtClean="0">
                <a:solidFill>
                  <a:srgbClr val="339933"/>
                </a:solidFill>
              </a:rPr>
              <a:t>Š</a:t>
            </a:r>
            <a:r>
              <a:rPr lang="en-US" b="1" smtClean="0">
                <a:solidFill>
                  <a:srgbClr val="339933"/>
                </a:solidFill>
              </a:rPr>
              <a:t> </a:t>
            </a:r>
            <a:r>
              <a:rPr lang="en-US" b="1">
                <a:solidFill>
                  <a:srgbClr val="339933"/>
                </a:solidFill>
              </a:rPr>
              <a:t>SERVICES</a:t>
            </a:r>
            <a:endParaRPr lang="bs-Latn-BA" dirty="0">
              <a:solidFill>
                <a:schemeClr val="tx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8507233" cy="50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4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sr-Latn-ME" sz="3600" b="1" smtClean="0">
                <a:solidFill>
                  <a:srgbClr val="CC0099"/>
                </a:solidFill>
                <a:latin typeface="Times New Roman" pitchFamily="18" charset="0"/>
              </a:rPr>
              <a:t/>
            </a:r>
            <a:br>
              <a:rPr lang="sr-Latn-ME" sz="3600" b="1" smtClean="0">
                <a:solidFill>
                  <a:srgbClr val="CC0099"/>
                </a:solidFill>
                <a:latin typeface="Times New Roman" pitchFamily="18" charset="0"/>
              </a:rPr>
            </a:br>
            <a:r>
              <a:rPr lang="en-US" sz="3600" b="1" smtClean="0">
                <a:solidFill>
                  <a:srgbClr val="FFC000"/>
                </a:solidFill>
                <a:latin typeface="Times New Roman" pitchFamily="18" charset="0"/>
              </a:rPr>
              <a:t>INTERNATIONAL </a:t>
            </a:r>
            <a:r>
              <a:rPr lang="en-US" sz="3600" b="1">
                <a:solidFill>
                  <a:srgbClr val="FFC000"/>
                </a:solidFill>
                <a:latin typeface="Times New Roman" pitchFamily="18" charset="0"/>
              </a:rPr>
              <a:t>PROGRAMMES</a:t>
            </a:r>
            <a:r>
              <a:rPr lang="en-US">
                <a:solidFill>
                  <a:srgbClr val="CC0099"/>
                </a:solidFill>
              </a:rPr>
              <a:t/>
            </a:r>
            <a:br>
              <a:rPr lang="en-US">
                <a:solidFill>
                  <a:srgbClr val="CC0099"/>
                </a:solidFill>
              </a:rPr>
            </a:br>
            <a:endParaRPr lang="bs-Latn-BA" dirty="0">
              <a:solidFill>
                <a:schemeClr val="tx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339933"/>
                </a:solidFill>
                <a:latin typeface="Times New Roman" pitchFamily="18" charset="0"/>
              </a:rPr>
              <a:t>TEMPUS</a:t>
            </a:r>
            <a:r>
              <a:rPr lang="en-US" b="1">
                <a:solidFill>
                  <a:srgbClr val="339933"/>
                </a:solidFill>
                <a:latin typeface="Times New Roman" pitchFamily="18" charset="0"/>
              </a:rPr>
              <a:t>: 2001</a:t>
            </a:r>
          </a:p>
          <a:p>
            <a:r>
              <a:rPr lang="en-US" b="1">
                <a:solidFill>
                  <a:srgbClr val="339933"/>
                </a:solidFill>
                <a:latin typeface="Times New Roman" pitchFamily="18" charset="0"/>
              </a:rPr>
              <a:t>CEEPUS: 2005</a:t>
            </a:r>
          </a:p>
          <a:p>
            <a:r>
              <a:rPr lang="en-US" b="1">
                <a:solidFill>
                  <a:srgbClr val="339933"/>
                </a:solidFill>
                <a:latin typeface="Times New Roman" pitchFamily="18" charset="0"/>
              </a:rPr>
              <a:t>FP7: 2007</a:t>
            </a:r>
          </a:p>
          <a:p>
            <a:r>
              <a:rPr lang="en-US" b="1">
                <a:solidFill>
                  <a:srgbClr val="339933"/>
                </a:solidFill>
                <a:latin typeface="Times New Roman" pitchFamily="18" charset="0"/>
              </a:rPr>
              <a:t>IPA: 2007</a:t>
            </a:r>
          </a:p>
          <a:p>
            <a:r>
              <a:rPr lang="en-US" b="1">
                <a:solidFill>
                  <a:srgbClr val="339933"/>
                </a:solidFill>
                <a:latin typeface="Times New Roman" pitchFamily="18" charset="0"/>
              </a:rPr>
              <a:t>ERASMUS MUNDUS: 2008</a:t>
            </a:r>
          </a:p>
          <a:p>
            <a:r>
              <a:rPr lang="en-US" b="1">
                <a:solidFill>
                  <a:srgbClr val="339933"/>
                </a:solidFill>
                <a:latin typeface="Times New Roman" pitchFamily="18" charset="0"/>
              </a:rPr>
              <a:t>MEVLANA: 2013</a:t>
            </a:r>
          </a:p>
          <a:p>
            <a:r>
              <a:rPr lang="en-US" b="1">
                <a:solidFill>
                  <a:srgbClr val="339933"/>
                </a:solidFill>
                <a:latin typeface="Times New Roman" pitchFamily="18" charset="0"/>
              </a:rPr>
              <a:t>ERASMUS</a:t>
            </a:r>
            <a:r>
              <a:rPr lang="en-US" b="1">
                <a:solidFill>
                  <a:srgbClr val="339933"/>
                </a:solidFill>
                <a:latin typeface="Times New Roman" pitchFamily="18" charset="0"/>
              </a:rPr>
              <a:t>+: </a:t>
            </a:r>
            <a:r>
              <a:rPr lang="en-US" b="1" smtClean="0">
                <a:solidFill>
                  <a:srgbClr val="339933"/>
                </a:solidFill>
                <a:latin typeface="Times New Roman" pitchFamily="18" charset="0"/>
              </a:rPr>
              <a:t>2015</a:t>
            </a:r>
            <a:endParaRPr lang="sr-Latn-ME" b="1" smtClean="0">
              <a:solidFill>
                <a:srgbClr val="339933"/>
              </a:solidFill>
              <a:latin typeface="Times New Roman" pitchFamily="18" charset="0"/>
            </a:endParaRPr>
          </a:p>
          <a:p>
            <a:r>
              <a:rPr lang="sr-Latn-ME" b="1" smtClean="0">
                <a:solidFill>
                  <a:srgbClr val="339933"/>
                </a:solidFill>
                <a:latin typeface="Times New Roman" pitchFamily="18" charset="0"/>
              </a:rPr>
              <a:t>HORIZON 2020: 2016</a:t>
            </a:r>
            <a:endParaRPr lang="en-US" b="1">
              <a:solidFill>
                <a:srgbClr val="339933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en-GB"/>
          </a:p>
        </p:txBody>
      </p:sp>
      <p:pic>
        <p:nvPicPr>
          <p:cNvPr id="10" name="irc_mi" descr="http://1.bp.blogspot.com/-IAkVredRGMU/Tto0R5pzYRI/AAAAAAAAAmM/I157HSpVE6s/s1600/holdinghands2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22" y="1601924"/>
            <a:ext cx="2871177" cy="4798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3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sr-Latn-ME" b="1" smtClean="0">
                <a:solidFill>
                  <a:srgbClr val="339933"/>
                </a:solidFill>
              </a:rPr>
              <a:t/>
            </a:r>
            <a:br>
              <a:rPr lang="sr-Latn-ME" b="1" smtClean="0">
                <a:solidFill>
                  <a:srgbClr val="339933"/>
                </a:solidFill>
              </a:rPr>
            </a:br>
            <a:r>
              <a:rPr lang="en-US" b="1" smtClean="0">
                <a:solidFill>
                  <a:srgbClr val="0070C0"/>
                </a:solidFill>
              </a:rPr>
              <a:t>SCIENTIFIC </a:t>
            </a:r>
            <a:r>
              <a:rPr lang="en-US" b="1">
                <a:solidFill>
                  <a:srgbClr val="0070C0"/>
                </a:solidFill>
              </a:rPr>
              <a:t>JOURNALS</a:t>
            </a:r>
            <a:r>
              <a:rPr lang="en-US" b="1">
                <a:solidFill>
                  <a:srgbClr val="339933"/>
                </a:solidFill>
              </a:rPr>
              <a:t/>
            </a:r>
            <a:br>
              <a:rPr lang="en-US" b="1">
                <a:solidFill>
                  <a:srgbClr val="339933"/>
                </a:solidFill>
              </a:rPr>
            </a:br>
            <a:endParaRPr lang="bs-Latn-BA" dirty="0">
              <a:solidFill>
                <a:schemeClr val="tx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" name="irc_mi" descr="http://casopisi.junis.ni.ac.rs/public/journals/11/homepageImage_en_US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590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http://casopisi.junis.ni.ac.rs/public/journals/8/homepageImage_en_U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98579"/>
            <a:ext cx="2819400" cy="32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over V4 ISSN ISS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98580"/>
            <a:ext cx="2667000" cy="32594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57200" y="1608571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400" b="1">
                <a:solidFill>
                  <a:srgbClr val="0070C0"/>
                </a:solidFill>
              </a:rPr>
              <a:t>Teme: Journal for Social Sciences: 1977</a:t>
            </a:r>
            <a:endParaRPr lang="en-US" sz="2400">
              <a:solidFill>
                <a:srgbClr val="0070C0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sz="2400" b="1">
                <a:solidFill>
                  <a:srgbClr val="0070C0"/>
                </a:solidFill>
              </a:rPr>
              <a:t>Facta Universitatis: published </a:t>
            </a:r>
            <a:r>
              <a:rPr lang="en-US" sz="2400" b="1">
                <a:solidFill>
                  <a:srgbClr val="0070C0"/>
                </a:solidFill>
              </a:rPr>
              <a:t>in </a:t>
            </a:r>
            <a:r>
              <a:rPr lang="en-US" sz="2400" b="1" smtClean="0">
                <a:solidFill>
                  <a:srgbClr val="0070C0"/>
                </a:solidFill>
              </a:rPr>
              <a:t>English</a:t>
            </a:r>
            <a:r>
              <a:rPr lang="sr-Latn-ME" sz="2400" b="1" smtClean="0">
                <a:solidFill>
                  <a:srgbClr val="0070C0"/>
                </a:solidFill>
              </a:rPr>
              <a:t>:</a:t>
            </a:r>
            <a:r>
              <a:rPr lang="en-US" sz="2400" b="1" smtClean="0">
                <a:solidFill>
                  <a:srgbClr val="0070C0"/>
                </a:solidFill>
              </a:rPr>
              <a:t> </a:t>
            </a:r>
            <a:r>
              <a:rPr lang="en-US" sz="2400" b="1">
                <a:solidFill>
                  <a:srgbClr val="0070C0"/>
                </a:solidFill>
              </a:rPr>
              <a:t>1986 </a:t>
            </a:r>
            <a:r>
              <a:rPr lang="en-US" sz="2400" b="1" smtClean="0">
                <a:solidFill>
                  <a:srgbClr val="0070C0"/>
                </a:solidFill>
              </a:rPr>
              <a:t>(</a:t>
            </a:r>
            <a:r>
              <a:rPr lang="en-US" sz="2400" b="1">
                <a:solidFill>
                  <a:srgbClr val="0070C0"/>
                </a:solidFill>
              </a:rPr>
              <a:t>14 volumes)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400" b="1">
                <a:solidFill>
                  <a:srgbClr val="0070C0"/>
                </a:solidFill>
              </a:rPr>
              <a:t>Journal of Teaching English for Specific and Academic Purposes: 2013</a:t>
            </a:r>
          </a:p>
        </p:txBody>
      </p:sp>
    </p:spTree>
    <p:extLst>
      <p:ext uri="{BB962C8B-B14F-4D97-AF65-F5344CB8AC3E}">
        <p14:creationId xmlns:p14="http://schemas.microsoft.com/office/powerpoint/2010/main" val="17629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sr-Latn-ME" b="1" smtClean="0">
                <a:solidFill>
                  <a:srgbClr val="0070C0"/>
                </a:solidFill>
              </a:rPr>
              <a:t/>
            </a:r>
            <a:br>
              <a:rPr lang="sr-Latn-ME" b="1" smtClean="0">
                <a:solidFill>
                  <a:srgbClr val="0070C0"/>
                </a:solidFill>
              </a:rPr>
            </a:br>
            <a:r>
              <a:rPr lang="en-US" b="1" smtClean="0">
                <a:solidFill>
                  <a:srgbClr val="0070C0"/>
                </a:solidFill>
              </a:rPr>
              <a:t>TEMPUS </a:t>
            </a:r>
            <a:r>
              <a:rPr lang="en-US" b="1">
                <a:solidFill>
                  <a:srgbClr val="0070C0"/>
                </a:solidFill>
              </a:rPr>
              <a:t>PROJECTS</a:t>
            </a:r>
            <a:endParaRPr lang="bs-Latn-BA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ME" b="1" smtClean="0">
              <a:solidFill>
                <a:srgbClr val="CC0099"/>
              </a:solidFill>
            </a:endParaRPr>
          </a:p>
          <a:p>
            <a:r>
              <a:rPr lang="en-GB" b="1" smtClean="0">
                <a:solidFill>
                  <a:srgbClr val="00B050"/>
                </a:solidFill>
              </a:rPr>
              <a:t>STRENGTHENING  </a:t>
            </a:r>
            <a:r>
              <a:rPr lang="en-GB" b="1">
                <a:solidFill>
                  <a:srgbClr val="00B050"/>
                </a:solidFill>
              </a:rPr>
              <a:t>HIGHER EDUCATION FOR SOCIAL POLICY MAKING AND SOCIAL </a:t>
            </a:r>
            <a:r>
              <a:rPr lang="en-GB" b="1">
                <a:solidFill>
                  <a:srgbClr val="00B050"/>
                </a:solidFill>
              </a:rPr>
              <a:t>SERVICES </a:t>
            </a:r>
            <a:r>
              <a:rPr lang="en-GB" b="1" smtClean="0">
                <a:solidFill>
                  <a:srgbClr val="00B050"/>
                </a:solidFill>
              </a:rPr>
              <a:t>DELIVERY</a:t>
            </a:r>
            <a:r>
              <a:rPr lang="sr-Latn-ME" b="1" smtClean="0">
                <a:solidFill>
                  <a:srgbClr val="00B050"/>
                </a:solidFill>
              </a:rPr>
              <a:t> (FUSE)</a:t>
            </a:r>
          </a:p>
          <a:p>
            <a:r>
              <a:rPr lang="sr-Latn-CS" b="1" smtClean="0">
                <a:solidFill>
                  <a:srgbClr val="FFC000"/>
                </a:solidFill>
              </a:rPr>
              <a:t>FOSTERING </a:t>
            </a:r>
            <a:r>
              <a:rPr lang="sr-Latn-CS" b="1">
                <a:solidFill>
                  <a:srgbClr val="FFC000"/>
                </a:solidFill>
              </a:rPr>
              <a:t>UNIVERSITY SUPPORT SERVICES AND PROCEDURES FOR FULL PARTICIPATION IN THE EUROPEAN HIGHER </a:t>
            </a:r>
            <a:r>
              <a:rPr lang="sr-Latn-CS" b="1">
                <a:solidFill>
                  <a:srgbClr val="FFC000"/>
                </a:solidFill>
              </a:rPr>
              <a:t>EDUCATION </a:t>
            </a:r>
            <a:r>
              <a:rPr lang="sr-Latn-CS" b="1" smtClean="0">
                <a:solidFill>
                  <a:srgbClr val="FFC000"/>
                </a:solidFill>
              </a:rPr>
              <a:t>AREA (SIPUS)</a:t>
            </a:r>
            <a:endParaRPr lang="en-GB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n-US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</a:br>
            <a:r>
              <a:rPr lang="bs-Latn-BA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ERASMUS+</a:t>
            </a:r>
            <a:endParaRPr lang="bs-Latn-BA" b="1" dirty="0">
              <a:solidFill>
                <a:schemeClr val="tx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6384" y="2057400"/>
            <a:ext cx="7467600" cy="4068763"/>
          </a:xfrm>
          <a:ln>
            <a:solidFill>
              <a:srgbClr val="0070C0"/>
            </a:solidFill>
          </a:ln>
        </p:spPr>
        <p:txBody>
          <a:bodyPr/>
          <a:lstStyle/>
          <a:p>
            <a:endParaRPr lang="sr-Latn-ME" b="1">
              <a:solidFill>
                <a:srgbClr val="CC0099"/>
              </a:solidFill>
            </a:endParaRPr>
          </a:p>
          <a:p>
            <a:r>
              <a:rPr lang="en-US" b="1" smtClean="0">
                <a:solidFill>
                  <a:srgbClr val="0070C0"/>
                </a:solidFill>
              </a:rPr>
              <a:t>Enhancement </a:t>
            </a:r>
            <a:r>
              <a:rPr lang="en-US" b="1">
                <a:solidFill>
                  <a:srgbClr val="0070C0"/>
                </a:solidFill>
              </a:rPr>
              <a:t>of HE research potential contributing to further growth of the </a:t>
            </a:r>
            <a:br>
              <a:rPr lang="en-US" b="1">
                <a:solidFill>
                  <a:srgbClr val="0070C0"/>
                </a:solidFill>
              </a:rPr>
            </a:br>
            <a:r>
              <a:rPr lang="en-US" b="1">
                <a:solidFill>
                  <a:srgbClr val="0070C0"/>
                </a:solidFill>
              </a:rPr>
              <a:t>WB </a:t>
            </a:r>
            <a:r>
              <a:rPr lang="en-US" b="1" smtClean="0">
                <a:solidFill>
                  <a:srgbClr val="0070C0"/>
                </a:solidFill>
              </a:rPr>
              <a:t>region</a:t>
            </a:r>
            <a:r>
              <a:rPr lang="sr-Latn-ME" b="1">
                <a:solidFill>
                  <a:srgbClr val="0070C0"/>
                </a:solidFill>
              </a:rPr>
              <a:t> </a:t>
            </a:r>
            <a:r>
              <a:rPr lang="sr-Latn-ME" b="1" smtClean="0">
                <a:solidFill>
                  <a:srgbClr val="0070C0"/>
                </a:solidFill>
              </a:rPr>
              <a:t>= RE</a:t>
            </a:r>
            <a:r>
              <a:rPr lang="en-US" b="1" smtClean="0">
                <a:solidFill>
                  <a:srgbClr val="0070C0"/>
                </a:solidFill>
              </a:rPr>
              <a:t>@WBC</a:t>
            </a:r>
          </a:p>
          <a:p>
            <a:pPr marL="0" indent="0" algn="ctr">
              <a:buNone/>
            </a:pPr>
            <a:endParaRPr lang="en-US" b="1" smtClean="0">
              <a:solidFill>
                <a:srgbClr val="0070C0"/>
              </a:solidFill>
            </a:endParaRPr>
          </a:p>
          <a:p>
            <a:r>
              <a:rPr lang="en-US" b="1" smtClean="0">
                <a:solidFill>
                  <a:srgbClr val="0070C0"/>
                </a:solidFill>
              </a:rPr>
              <a:t>15/10/2015 – 14/10/2018</a:t>
            </a:r>
            <a:endParaRPr lang="en-GB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n-US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</a:br>
            <a:r>
              <a:rPr lang="bs-Latn-BA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ERASMUS+</a:t>
            </a:r>
            <a:endParaRPr lang="bs-Latn-BA" b="1" dirty="0">
              <a:solidFill>
                <a:schemeClr val="tx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6384" y="2057400"/>
            <a:ext cx="7467600" cy="4068763"/>
          </a:xfrm>
          <a:ln>
            <a:solidFill>
              <a:srgbClr val="0070C0"/>
            </a:solidFill>
          </a:ln>
        </p:spPr>
        <p:txBody>
          <a:bodyPr/>
          <a:lstStyle/>
          <a:p>
            <a:endParaRPr lang="sr-Latn-ME" b="1">
              <a:solidFill>
                <a:srgbClr val="CC0099"/>
              </a:solidFill>
            </a:endParaRPr>
          </a:p>
          <a:p>
            <a:pPr marL="0" indent="0" algn="ctr">
              <a:buNone/>
            </a:pPr>
            <a:r>
              <a:rPr lang="en-GB" b="1">
                <a:solidFill>
                  <a:srgbClr val="00B050"/>
                </a:solidFill>
              </a:rPr>
              <a:t>Development of master curricula for natural disasters risk management in Western Balkan countries</a:t>
            </a:r>
            <a:endParaRPr lang="en-GB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b="1" smtClean="0">
                <a:solidFill>
                  <a:srgbClr val="0070C0"/>
                </a:solidFill>
              </a:rPr>
              <a:t>NatRisk</a:t>
            </a:r>
          </a:p>
          <a:p>
            <a:pPr marL="0" indent="0" algn="ctr">
              <a:buNone/>
            </a:pPr>
            <a:r>
              <a:rPr lang="en-US" b="1" smtClean="0">
                <a:solidFill>
                  <a:srgbClr val="FFC000"/>
                </a:solidFill>
              </a:rPr>
              <a:t>15/10/2016 – 14/10/2019</a:t>
            </a:r>
            <a:endParaRPr lang="en-GB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CC0099"/>
                </a:solidFill>
              </a:rPr>
              <a:t/>
            </a:r>
            <a:br>
              <a:rPr lang="en-US" b="1" smtClean="0">
                <a:solidFill>
                  <a:srgbClr val="CC0099"/>
                </a:solidFill>
              </a:rPr>
            </a:br>
            <a:r>
              <a:rPr lang="en-US" b="1">
                <a:solidFill>
                  <a:srgbClr val="0070C0"/>
                </a:solidFill>
              </a:rPr>
              <a:t>Let’s do it together!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smtClean="0">
              <a:solidFill>
                <a:srgbClr val="CC0099"/>
              </a:solidFill>
            </a:endParaRPr>
          </a:p>
          <a:p>
            <a:pPr marL="0" indent="0">
              <a:buNone/>
            </a:pPr>
            <a:endParaRPr lang="en-US" b="1">
              <a:solidFill>
                <a:srgbClr val="CC0099"/>
              </a:solidFill>
            </a:endParaRPr>
          </a:p>
          <a:p>
            <a:pPr marL="0" indent="0">
              <a:buNone/>
            </a:pPr>
            <a:endParaRPr lang="en-US" b="1" smtClean="0">
              <a:solidFill>
                <a:srgbClr val="CC0099"/>
              </a:solidFill>
            </a:endParaRPr>
          </a:p>
          <a:p>
            <a:pPr marL="0" indent="0">
              <a:buNone/>
            </a:pPr>
            <a:endParaRPr lang="en-US" b="1">
              <a:solidFill>
                <a:srgbClr val="CC0099"/>
              </a:solidFill>
            </a:endParaRPr>
          </a:p>
          <a:p>
            <a:pPr marL="0" indent="0">
              <a:buNone/>
            </a:pPr>
            <a:endParaRPr lang="en-US" b="1" smtClean="0">
              <a:solidFill>
                <a:srgbClr val="CC0099"/>
              </a:solidFill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1752600"/>
            <a:ext cx="75438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 smtClean="0">
                <a:latin typeface="+mn-lt"/>
              </a:rPr>
              <a:t/>
            </a:r>
            <a:br>
              <a:rPr lang="sr-Latn-RS" sz="1800" smtClean="0">
                <a:latin typeface="+mn-lt"/>
              </a:rPr>
            </a:br>
            <a:r>
              <a:rPr lang="en-US" sz="1800" b="1" smtClean="0">
                <a:solidFill>
                  <a:srgbClr val="CC0000"/>
                </a:solidFill>
                <a:latin typeface="+mn-lt"/>
              </a:rPr>
              <a:t/>
            </a:r>
            <a:br>
              <a:rPr lang="en-US" sz="1800" b="1" smtClean="0">
                <a:solidFill>
                  <a:srgbClr val="CC0000"/>
                </a:solidFill>
                <a:latin typeface="+mn-lt"/>
              </a:rPr>
            </a:br>
            <a:r>
              <a:rPr lang="en-US" sz="1800" b="1" smtClean="0">
                <a:solidFill>
                  <a:srgbClr val="CC0000"/>
                </a:solidFill>
                <a:latin typeface="+mn-lt"/>
              </a:rPr>
              <a:t/>
            </a:r>
            <a:br>
              <a:rPr lang="en-US" sz="1800" b="1" smtClean="0">
                <a:solidFill>
                  <a:srgbClr val="CC0000"/>
                </a:solidFill>
                <a:latin typeface="+mn-lt"/>
              </a:rPr>
            </a:br>
            <a:r>
              <a:rPr lang="en-US" sz="1800" b="1" smtClean="0">
                <a:solidFill>
                  <a:srgbClr val="CC0000"/>
                </a:solidFill>
                <a:latin typeface="+mn-lt"/>
              </a:rPr>
              <a:t/>
            </a:r>
            <a:br>
              <a:rPr lang="en-US" sz="1800" b="1" smtClean="0">
                <a:solidFill>
                  <a:srgbClr val="CC0000"/>
                </a:solidFill>
                <a:latin typeface="+mn-lt"/>
              </a:rPr>
            </a:br>
            <a:r>
              <a:rPr lang="en-US" sz="1800" b="1" smtClean="0">
                <a:solidFill>
                  <a:srgbClr val="CC0000"/>
                </a:solidFill>
                <a:latin typeface="+mn-lt"/>
              </a:rPr>
              <a:t/>
            </a:r>
            <a:br>
              <a:rPr lang="en-US" sz="1800" b="1" smtClean="0">
                <a:solidFill>
                  <a:srgbClr val="CC0000"/>
                </a:solidFill>
                <a:latin typeface="+mn-lt"/>
              </a:rPr>
            </a:br>
            <a:r>
              <a:rPr lang="en-US" sz="1800" b="1" smtClean="0">
                <a:solidFill>
                  <a:srgbClr val="CC0000"/>
                </a:solidFill>
                <a:latin typeface="+mn-lt"/>
              </a:rPr>
              <a:t/>
            </a:r>
            <a:br>
              <a:rPr lang="en-US" sz="1800" b="1" smtClean="0">
                <a:solidFill>
                  <a:srgbClr val="CC0000"/>
                </a:solidFill>
                <a:latin typeface="+mn-lt"/>
              </a:rPr>
            </a:br>
            <a:r>
              <a:rPr lang="en-US" sz="1800" b="1" smtClean="0">
                <a:solidFill>
                  <a:srgbClr val="CC0000"/>
                </a:solidFill>
                <a:latin typeface="+mn-lt"/>
              </a:rPr>
              <a:t/>
            </a:r>
            <a:br>
              <a:rPr lang="en-US" sz="1800" b="1" smtClean="0">
                <a:solidFill>
                  <a:srgbClr val="CC0000"/>
                </a:solidFill>
                <a:latin typeface="+mn-lt"/>
              </a:rPr>
            </a:br>
            <a:r>
              <a:rPr lang="en-US" sz="1800" b="1" smtClean="0">
                <a:solidFill>
                  <a:srgbClr val="CC0000"/>
                </a:solidFill>
                <a:latin typeface="+mn-lt"/>
              </a:rPr>
              <a:t/>
            </a:r>
            <a:br>
              <a:rPr lang="en-US" sz="1800" b="1" smtClean="0">
                <a:solidFill>
                  <a:srgbClr val="CC0000"/>
                </a:solidFill>
                <a:latin typeface="+mn-lt"/>
              </a:rPr>
            </a:br>
            <a:r>
              <a:rPr lang="en-US" sz="1800" b="1" smtClean="0">
                <a:solidFill>
                  <a:srgbClr val="CC0000"/>
                </a:solidFill>
                <a:latin typeface="+mn-lt"/>
              </a:rPr>
              <a:t/>
            </a:r>
            <a:br>
              <a:rPr lang="en-US" sz="1800" b="1" smtClean="0">
                <a:solidFill>
                  <a:srgbClr val="CC0000"/>
                </a:solidFill>
                <a:latin typeface="+mn-lt"/>
              </a:rPr>
            </a:br>
            <a:r>
              <a:rPr lang="en-US" sz="1800" b="1" smtClean="0">
                <a:solidFill>
                  <a:srgbClr val="CC0000"/>
                </a:solidFill>
                <a:latin typeface="+mn-lt"/>
              </a:rPr>
              <a:t/>
            </a:r>
            <a:br>
              <a:rPr lang="en-US" sz="1800" b="1" smtClean="0">
                <a:solidFill>
                  <a:srgbClr val="CC0000"/>
                </a:solidFill>
                <a:latin typeface="+mn-lt"/>
              </a:rPr>
            </a:br>
            <a:r>
              <a:rPr lang="en-US" sz="1800" b="1" smtClean="0">
                <a:solidFill>
                  <a:srgbClr val="CC0000"/>
                </a:solidFill>
                <a:latin typeface="+mn-lt"/>
              </a:rPr>
              <a:t/>
            </a:r>
            <a:br>
              <a:rPr lang="en-US" sz="1800" b="1" smtClean="0">
                <a:solidFill>
                  <a:srgbClr val="CC0000"/>
                </a:solidFill>
                <a:latin typeface="+mn-lt"/>
              </a:rPr>
            </a:br>
            <a:r>
              <a:rPr lang="en-US" sz="1800" b="1" smtClean="0">
                <a:solidFill>
                  <a:srgbClr val="CC0000"/>
                </a:solidFill>
                <a:latin typeface="+mn-lt"/>
              </a:rPr>
              <a:t/>
            </a:r>
            <a:br>
              <a:rPr lang="en-US" sz="1800" b="1" smtClean="0">
                <a:solidFill>
                  <a:srgbClr val="CC0000"/>
                </a:solidFill>
                <a:latin typeface="+mn-lt"/>
              </a:rPr>
            </a:br>
            <a:r>
              <a:rPr lang="en-US" sz="1800" b="1" smtClean="0">
                <a:solidFill>
                  <a:srgbClr val="CC0000"/>
                </a:solidFill>
                <a:latin typeface="+mn-lt"/>
              </a:rPr>
              <a:t/>
            </a:r>
            <a:br>
              <a:rPr lang="en-US" sz="1800" b="1" smtClean="0">
                <a:solidFill>
                  <a:srgbClr val="CC0000"/>
                </a:solidFill>
                <a:latin typeface="+mn-lt"/>
              </a:rPr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	</a:t>
            </a:r>
            <a:r>
              <a:rPr lang="sr-Latn-RS" sz="1800" smtClean="0"/>
              <a:t/>
            </a:r>
            <a:br>
              <a:rPr lang="sr-Latn-RS" sz="1800" smtClean="0"/>
            </a:br>
            <a:endParaRPr lang="sr-Latn-RS" sz="1800" dirty="0"/>
          </a:p>
        </p:txBody>
      </p:sp>
      <p:sp>
        <p:nvSpPr>
          <p:cNvPr id="13" name="AutoShape 5"/>
          <p:cNvSpPr txBox="1">
            <a:spLocks noChangeArrowheads="1"/>
          </p:cNvSpPr>
          <p:nvPr/>
        </p:nvSpPr>
        <p:spPr bwMode="auto">
          <a:xfrm>
            <a:off x="1981200" y="2667000"/>
            <a:ext cx="5181600" cy="2819400"/>
          </a:xfrm>
          <a:prstGeom prst="roundRect">
            <a:avLst>
              <a:gd name="adj" fmla="val 9556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b="1" smtClean="0">
              <a:solidFill>
                <a:srgbClr val="92D050"/>
              </a:solidFill>
            </a:endParaRPr>
          </a:p>
          <a:p>
            <a:endParaRPr lang="en-US" smtClean="0"/>
          </a:p>
          <a:p>
            <a:endParaRPr lang="en-US" smtClean="0"/>
          </a:p>
          <a:p>
            <a:endParaRPr lang="en-US" b="1" smtClean="0">
              <a:solidFill>
                <a:srgbClr val="4C0000"/>
              </a:solidFill>
            </a:endParaRPr>
          </a:p>
          <a:p>
            <a:pPr algn="ctr"/>
            <a:endParaRPr lang="en-US" sz="4000" b="1" smtClean="0">
              <a:solidFill>
                <a:srgbClr val="5F256A"/>
              </a:solidFill>
            </a:endParaRPr>
          </a:p>
          <a:p>
            <a:pPr algn="ctr"/>
            <a:endParaRPr lang="en-US" sz="4000" b="1" smtClean="0">
              <a:solidFill>
                <a:srgbClr val="5F256A"/>
              </a:solidFill>
            </a:endParaRPr>
          </a:p>
          <a:p>
            <a:endParaRPr lang="en-US" b="1" smtClean="0">
              <a:solidFill>
                <a:srgbClr val="4C0000"/>
              </a:solidFill>
            </a:endParaRPr>
          </a:p>
          <a:p>
            <a:endParaRPr lang="en-US" b="1" smtClean="0">
              <a:solidFill>
                <a:srgbClr val="4C0000"/>
              </a:solidFill>
            </a:endParaRPr>
          </a:p>
          <a:p>
            <a:pPr algn="ctr"/>
            <a:endParaRPr lang="en-US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070C0"/>
                </a:solidFill>
              </a:rPr>
              <a:t>The seat of UNI</a:t>
            </a:r>
            <a:endParaRPr lang="bs-Latn-BA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" name="Content Placeholder 3" descr="naslovna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r="18684"/>
          <a:stretch>
            <a:fillRect/>
          </a:stretch>
        </p:blipFill>
        <p:spPr bwMode="auto">
          <a:xfrm>
            <a:off x="5029200" y="2057400"/>
            <a:ext cx="4032156" cy="402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286000"/>
            <a:ext cx="3886200" cy="378565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400" b="1" smtClean="0">
                <a:solidFill>
                  <a:srgbClr val="0070C0"/>
                </a:solidFill>
              </a:rPr>
              <a:t>BANOVINA</a:t>
            </a:r>
            <a:r>
              <a:rPr lang="en-US" sz="2400" b="1">
                <a:solidFill>
                  <a:srgbClr val="0070C0"/>
                </a:solidFill>
              </a:rPr>
              <a:t>:</a:t>
            </a:r>
            <a:br>
              <a:rPr lang="en-US" sz="2400" b="1">
                <a:solidFill>
                  <a:srgbClr val="0070C0"/>
                </a:solidFill>
              </a:rPr>
            </a:br>
            <a:r>
              <a:rPr lang="en-US" sz="2400" b="1">
                <a:solidFill>
                  <a:srgbClr val="0070C0"/>
                </a:solidFill>
              </a:rPr>
              <a:t/>
            </a:r>
            <a:br>
              <a:rPr lang="en-US" sz="2400" b="1">
                <a:solidFill>
                  <a:srgbClr val="0070C0"/>
                </a:solidFill>
              </a:rPr>
            </a:br>
            <a:r>
              <a:rPr lang="en-US" sz="2400" b="1">
                <a:solidFill>
                  <a:srgbClr val="0070C0"/>
                </a:solidFill>
              </a:rPr>
              <a:t>◦ built in 1889</a:t>
            </a:r>
            <a:br>
              <a:rPr lang="en-US" sz="2400" b="1">
                <a:solidFill>
                  <a:srgbClr val="0070C0"/>
                </a:solidFill>
              </a:rPr>
            </a:br>
            <a:r>
              <a:rPr lang="en-US" sz="2400" b="1">
                <a:solidFill>
                  <a:srgbClr val="0070C0"/>
                </a:solidFill>
              </a:rPr>
              <a:t/>
            </a:r>
            <a:br>
              <a:rPr lang="en-US" sz="2400" b="1">
                <a:solidFill>
                  <a:srgbClr val="0070C0"/>
                </a:solidFill>
              </a:rPr>
            </a:br>
            <a:r>
              <a:rPr lang="en-US" sz="2400" b="1">
                <a:solidFill>
                  <a:srgbClr val="0070C0"/>
                </a:solidFill>
              </a:rPr>
              <a:t>◦ </a:t>
            </a:r>
            <a:r>
              <a:rPr lang="pt-BR" sz="2400" b="1">
                <a:solidFill>
                  <a:srgbClr val="0070C0"/>
                </a:solidFill>
              </a:rPr>
              <a:t>26th July 1914 – </a:t>
            </a:r>
            <a:r>
              <a:rPr lang="pt-BR" sz="2400" b="1">
                <a:solidFill>
                  <a:srgbClr val="0070C0"/>
                </a:solidFill>
              </a:rPr>
              <a:t/>
            </a:r>
            <a:br>
              <a:rPr lang="pt-BR" sz="2400" b="1">
                <a:solidFill>
                  <a:srgbClr val="0070C0"/>
                </a:solidFill>
              </a:rPr>
            </a:br>
            <a:r>
              <a:rPr lang="pt-BR" sz="2400" b="1" smtClean="0">
                <a:solidFill>
                  <a:srgbClr val="0070C0"/>
                </a:solidFill>
              </a:rPr>
              <a:t>   16th </a:t>
            </a:r>
            <a:r>
              <a:rPr lang="pt-BR" sz="2400" b="1">
                <a:solidFill>
                  <a:srgbClr val="0070C0"/>
                </a:solidFill>
              </a:rPr>
              <a:t>October 1915</a:t>
            </a:r>
            <a:br>
              <a:rPr lang="pt-BR" sz="2400" b="1">
                <a:solidFill>
                  <a:srgbClr val="0070C0"/>
                </a:solidFill>
              </a:rPr>
            </a:br>
            <a:r>
              <a:rPr lang="pt-BR" sz="2400" b="1">
                <a:solidFill>
                  <a:srgbClr val="0070C0"/>
                </a:solidFill>
              </a:rPr>
              <a:t/>
            </a:r>
            <a:br>
              <a:rPr lang="pt-BR" sz="2400" b="1">
                <a:solidFill>
                  <a:srgbClr val="0070C0"/>
                </a:solidFill>
              </a:rPr>
            </a:br>
            <a:r>
              <a:rPr lang="en-US" sz="2400" b="1">
                <a:solidFill>
                  <a:srgbClr val="0070C0"/>
                </a:solidFill>
              </a:rPr>
              <a:t>◦ the seat of UNI since 1966</a:t>
            </a:r>
            <a:r>
              <a:rPr lang="pt-BR" sz="2400" b="1">
                <a:solidFill>
                  <a:srgbClr val="0070C0"/>
                </a:solidFill>
              </a:rPr>
              <a:t/>
            </a:r>
            <a:br>
              <a:rPr lang="pt-BR" sz="2400" b="1">
                <a:solidFill>
                  <a:srgbClr val="0070C0"/>
                </a:solidFill>
              </a:rPr>
            </a:br>
            <a:r>
              <a:rPr lang="pt-B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BR" sz="2400" b="1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GB" sz="2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FFC000"/>
                </a:solidFill>
                <a:latin typeface="Book Antiqua" panose="02040602050305030304" pitchFamily="18" charset="0"/>
              </a:rPr>
              <a:t>In the beginning</a:t>
            </a:r>
            <a:endParaRPr lang="bs-Latn-BA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.</a:t>
            </a:r>
            <a:endParaRPr lang="en-GB"/>
          </a:p>
        </p:txBody>
      </p:sp>
      <p:sp>
        <p:nvSpPr>
          <p:cNvPr id="10" name="AutoShape 14"/>
          <p:cNvSpPr txBox="1">
            <a:spLocks noChangeArrowheads="1"/>
          </p:cNvSpPr>
          <p:nvPr/>
        </p:nvSpPr>
        <p:spPr bwMode="auto">
          <a:xfrm>
            <a:off x="228600" y="1752600"/>
            <a:ext cx="8763000" cy="50292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4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                                   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First half of 20</a:t>
            </a:r>
            <a:r>
              <a:rPr lang="en-US" baseline="3000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th</a:t>
            </a:r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century</a:t>
            </a:r>
            <a:endParaRPr lang="bs-Latn-BA" dirty="0">
              <a:solidFill>
                <a:schemeClr val="tx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AutoShape 1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534400" cy="49530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4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0B050"/>
                </a:solidFill>
                <a:latin typeface="Book Antiqua" panose="02040602050305030304" pitchFamily="18" charset="0"/>
              </a:rPr>
              <a:t>Now</a:t>
            </a:r>
            <a:endParaRPr lang="bs-Latn-BA" b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AutoShape 15"/>
          <p:cNvSpPr txBox="1">
            <a:spLocks noGrp="1" noChangeArrowheads="1"/>
          </p:cNvSpPr>
          <p:nvPr>
            <p:ph idx="1"/>
          </p:nvPr>
        </p:nvSpPr>
        <p:spPr bwMode="auto">
          <a:xfrm>
            <a:off x="381000" y="1828800"/>
            <a:ext cx="8305800" cy="4906963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4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.</a:t>
            </a:r>
            <a:endParaRPr lang="en-US" dirty="0"/>
          </a:p>
        </p:txBody>
      </p:sp>
      <p:pic>
        <p:nvPicPr>
          <p:cNvPr id="13" name="Picture 2" descr="http://ni.ac.rs/images/site/logo_uni_nis_small_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5512" y="838200"/>
            <a:ext cx="1295400" cy="1057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71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Pre-historic, Roman and Turkish Ni</a:t>
            </a:r>
            <a:r>
              <a:rPr lang="sr-Latn-ME" sz="36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š</a:t>
            </a:r>
            <a:endParaRPr lang="bs-Latn-BA" sz="3600" b="1" dirty="0">
              <a:solidFill>
                <a:schemeClr val="tx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" name="Content Placeholder 4" descr="http://www.visitnis.com/uploads/upoznajtenis/praistorija1velika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447800"/>
            <a:ext cx="1992976" cy="244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www.visitnis.com/uploads/upoznajtenis/praistorija2velik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4384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ar Konstantin portret (Flavije Valerije Aurelije Konstantin Avgust)">
            <a:hlinkClick r:id="rId7" tooltip="&quot;Medijana, Anticko Naslede u Nišu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175260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ozaik iz Medijane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352799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www.visitnis.com/uploads/upoznajtenis/turci1velika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3505200" cy="2209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6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70C0"/>
                </a:solidFill>
              </a:rPr>
              <a:t>UNIVERSITY </a:t>
            </a:r>
            <a:r>
              <a:rPr lang="en-US" b="1">
                <a:solidFill>
                  <a:srgbClr val="0070C0"/>
                </a:solidFill>
              </a:rPr>
              <a:t>OF </a:t>
            </a:r>
            <a:r>
              <a:rPr lang="en-US" b="1" smtClean="0">
                <a:solidFill>
                  <a:srgbClr val="0070C0"/>
                </a:solidFill>
              </a:rPr>
              <a:t>NI</a:t>
            </a:r>
            <a:r>
              <a:rPr lang="sr-Latn-ME" b="1" smtClean="0">
                <a:solidFill>
                  <a:srgbClr val="0070C0"/>
                </a:solidFill>
              </a:rPr>
              <a:t>Š in 1965</a:t>
            </a:r>
            <a:r>
              <a:rPr lang="en-US" sz="3200">
                <a:solidFill>
                  <a:schemeClr val="accent3">
                    <a:lumMod val="75000"/>
                  </a:schemeClr>
                </a:solidFill>
              </a:rPr>
              <a:t>	</a:t>
            </a:r>
            <a:endParaRPr lang="bs-Latn-BA" dirty="0">
              <a:solidFill>
                <a:schemeClr val="tx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" name="Content Placeholder 3" descr="un_odozdo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5181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307921"/>
            <a:ext cx="3505200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400" b="1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b="1">
                <a:solidFill>
                  <a:srgbClr val="0070C0"/>
                </a:solidFill>
              </a:rPr>
              <a:t>◦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founded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</a:rPr>
              <a:t>June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15th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</a:rPr>
              <a:t>1965</a:t>
            </a:r>
            <a:endParaRPr lang="sr-Latn-ME" sz="2400" b="1" smtClean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2400" b="1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2400" b="1">
                <a:solidFill>
                  <a:srgbClr val="0070C0"/>
                </a:solidFill>
              </a:rPr>
              <a:t>◦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three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</a:rPr>
              <a:t>faculties</a:t>
            </a:r>
            <a:endParaRPr lang="sr-Latn-ME" sz="2400" b="1" smtClean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2400" b="1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2400" b="1">
                <a:solidFill>
                  <a:srgbClr val="0070C0"/>
                </a:solidFill>
              </a:rPr>
              <a:t>◦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234 fulltime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teaching </a:t>
            </a:r>
            <a:r>
              <a:rPr lang="sr-Latn-ME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staff</a:t>
            </a:r>
            <a:endParaRPr lang="sr-Latn-ME" sz="24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solidFill>
                  <a:srgbClr val="0070C0"/>
                </a:solidFill>
              </a:rPr>
              <a:t>◦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10 500 students</a:t>
            </a:r>
            <a:endParaRPr lang="en-GB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70C0"/>
                </a:solidFill>
              </a:rPr>
              <a:t>UNIVERSITY OF NI</a:t>
            </a:r>
            <a:r>
              <a:rPr lang="sr-Latn-ME" b="1">
                <a:solidFill>
                  <a:srgbClr val="0070C0"/>
                </a:solidFill>
              </a:rPr>
              <a:t>Š </a:t>
            </a:r>
            <a:r>
              <a:rPr lang="sr-Latn-ME" b="1">
                <a:solidFill>
                  <a:srgbClr val="0070C0"/>
                </a:solidFill>
              </a:rPr>
              <a:t>in </a:t>
            </a:r>
            <a:r>
              <a:rPr lang="sr-Latn-ME" b="1" smtClean="0">
                <a:solidFill>
                  <a:srgbClr val="0070C0"/>
                </a:solidFill>
              </a:rPr>
              <a:t>2016</a:t>
            </a:r>
            <a:endParaRPr lang="bs-Latn-BA" dirty="0">
              <a:solidFill>
                <a:schemeClr val="tx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" name="Content Placeholder 9" descr="un_zgrada_mr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73227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38600" y="2535838"/>
            <a:ext cx="4572000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STATISTICS </a:t>
            </a:r>
            <a:r>
              <a:rPr lang="en-US" sz="2400" b="1">
                <a:solidFill>
                  <a:srgbClr val="0070C0"/>
                </a:solidFill>
              </a:rPr>
              <a:t>for </a:t>
            </a:r>
            <a:r>
              <a:rPr lang="en-US" sz="2400" b="1" smtClean="0">
                <a:solidFill>
                  <a:srgbClr val="0070C0"/>
                </a:solidFill>
              </a:rPr>
              <a:t>201</a:t>
            </a:r>
            <a:r>
              <a:rPr lang="sr-Latn-ME" sz="2400" b="1" smtClean="0">
                <a:solidFill>
                  <a:srgbClr val="0070C0"/>
                </a:solidFill>
              </a:rPr>
              <a:t>6</a:t>
            </a:r>
            <a:r>
              <a:rPr lang="en-US" sz="2400" b="1" smtClean="0">
                <a:solidFill>
                  <a:srgbClr val="0070C0"/>
                </a:solidFill>
              </a:rPr>
              <a:t>/201</a:t>
            </a:r>
            <a:r>
              <a:rPr lang="sr-Latn-ME" sz="2400" b="1" smtClean="0">
                <a:solidFill>
                  <a:srgbClr val="0070C0"/>
                </a:solidFill>
              </a:rPr>
              <a:t>7</a:t>
            </a:r>
            <a:r>
              <a:rPr lang="en-US" sz="2400" b="1">
                <a:solidFill>
                  <a:srgbClr val="0070C0"/>
                </a:solidFill>
              </a:rPr>
              <a:t/>
            </a:r>
            <a:br>
              <a:rPr lang="en-US" sz="2400" b="1">
                <a:solidFill>
                  <a:srgbClr val="0070C0"/>
                </a:solidFill>
              </a:rPr>
            </a:br>
            <a:r>
              <a:rPr lang="en-US" sz="2400" b="1">
                <a:solidFill>
                  <a:srgbClr val="0070C0"/>
                </a:solidFill>
              </a:rPr>
              <a:t/>
            </a:r>
            <a:br>
              <a:rPr lang="en-US" sz="2400" b="1">
                <a:solidFill>
                  <a:srgbClr val="0070C0"/>
                </a:solidFill>
              </a:rPr>
            </a:br>
            <a:r>
              <a:rPr lang="en-US" sz="2400" b="1">
                <a:solidFill>
                  <a:srgbClr val="0070C0"/>
                </a:solidFill>
              </a:rPr>
              <a:t>◦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 total of  27 884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students </a:t>
            </a:r>
            <a:endParaRPr lang="sr-Latn-ME" sz="2400" b="1" smtClean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2400" b="1">
                <a:solidFill>
                  <a:srgbClr val="0070C0"/>
                </a:solidFill>
                <a:latin typeface="Times New Roman" pitchFamily="18" charset="0"/>
              </a:rPr>
            </a:br>
            <a:r>
              <a:rPr lang="sr-Latn-ME" sz="2400" b="1" smtClean="0">
                <a:solidFill>
                  <a:srgbClr val="0070C0"/>
                </a:solidFill>
                <a:latin typeface="Times New Roman" pitchFamily="18" charset="0"/>
              </a:rPr>
              <a:t>  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</a:rPr>
              <a:t>enrolled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in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all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</a:rPr>
              <a:t>years</a:t>
            </a:r>
            <a:endParaRPr lang="sr-Latn-ME" sz="2400" b="1" smtClean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2400" b="1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2400" b="1">
                <a:solidFill>
                  <a:srgbClr val="0070C0"/>
                </a:solidFill>
              </a:rPr>
              <a:t>◦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13 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</a:rPr>
              <a:t>faculties</a:t>
            </a:r>
            <a:endParaRPr lang="sr-Latn-ME" sz="2400" b="1" smtClean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2400" b="1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2400" b="1">
                <a:solidFill>
                  <a:srgbClr val="0070C0"/>
                </a:solidFill>
              </a:rPr>
              <a:t>◦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 7 751 freshmen</a:t>
            </a:r>
            <a:endParaRPr lang="en-GB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sr-Latn-ME" b="1" smtClean="0">
                <a:solidFill>
                  <a:srgbClr val="339933"/>
                </a:solidFill>
              </a:rPr>
              <a:t/>
            </a:r>
            <a:br>
              <a:rPr lang="sr-Latn-ME" b="1" smtClean="0">
                <a:solidFill>
                  <a:srgbClr val="339933"/>
                </a:solidFill>
              </a:rPr>
            </a:br>
            <a:r>
              <a:rPr lang="en-US" b="1" smtClean="0">
                <a:solidFill>
                  <a:srgbClr val="339933"/>
                </a:solidFill>
              </a:rPr>
              <a:t>MORE </a:t>
            </a:r>
            <a:r>
              <a:rPr lang="en-US" b="1">
                <a:solidFill>
                  <a:srgbClr val="339933"/>
                </a:solidFill>
              </a:rPr>
              <a:t>STATISTICS</a:t>
            </a:r>
            <a:endParaRPr lang="bs-Latn-BA" dirty="0">
              <a:solidFill>
                <a:schemeClr val="tx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7526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339933"/>
                </a:solidFill>
              </a:rPr>
              <a:t/>
            </a:r>
            <a:br>
              <a:rPr lang="en-US" b="1">
                <a:solidFill>
                  <a:srgbClr val="339933"/>
                </a:solidFill>
              </a:rPr>
            </a:br>
            <a:r>
              <a:rPr lang="en-US" b="1">
                <a:solidFill>
                  <a:srgbClr val="339933"/>
                </a:solidFill>
              </a:rPr>
              <a:t/>
            </a:r>
            <a:br>
              <a:rPr lang="en-US" b="1">
                <a:solidFill>
                  <a:srgbClr val="339933"/>
                </a:solidFill>
              </a:rPr>
            </a:br>
            <a:r>
              <a:rPr lang="en-US" b="1">
                <a:solidFill>
                  <a:srgbClr val="00B050"/>
                </a:solidFill>
              </a:rPr>
              <a:t>◦</a:t>
            </a:r>
            <a:r>
              <a:rPr lang="en-US" b="1">
                <a:solidFill>
                  <a:srgbClr val="00B050"/>
                </a:solidFill>
                <a:latin typeface="Times New Roman" pitchFamily="18" charset="0"/>
              </a:rPr>
              <a:t> 1694 teaching </a:t>
            </a:r>
            <a:r>
              <a:rPr lang="en-US" b="1">
                <a:solidFill>
                  <a:srgbClr val="00B050"/>
                </a:solidFill>
                <a:latin typeface="Times New Roman" pitchFamily="18" charset="0"/>
              </a:rPr>
              <a:t>staff </a:t>
            </a:r>
            <a:r>
              <a:rPr lang="en-US" b="1">
                <a:solidFill>
                  <a:srgbClr val="00B050"/>
                </a:solidFill>
                <a:latin typeface="Times New Roman" pitchFamily="18" charset="0"/>
              </a:rPr>
              <a:t/>
            </a:r>
            <a:br>
              <a:rPr lang="en-US" b="1">
                <a:solidFill>
                  <a:srgbClr val="00B050"/>
                </a:solidFill>
                <a:latin typeface="Times New Roman" pitchFamily="18" charset="0"/>
              </a:rPr>
            </a:br>
            <a:r>
              <a:rPr lang="en-US" b="1">
                <a:solidFill>
                  <a:srgbClr val="00B050"/>
                </a:solidFill>
              </a:rPr>
              <a:t>◦</a:t>
            </a:r>
            <a:r>
              <a:rPr lang="en-US" b="1">
                <a:solidFill>
                  <a:srgbClr val="00B050"/>
                </a:solidFill>
                <a:latin typeface="Times New Roman" pitchFamily="18" charset="0"/>
              </a:rPr>
              <a:t> 138 accredited programmes</a:t>
            </a:r>
            <a:endParaRPr lang="en-GB" b="1">
              <a:solidFill>
                <a:srgbClr val="00B050"/>
              </a:solidFill>
            </a:endParaRPr>
          </a:p>
        </p:txBody>
      </p:sp>
      <p:pic>
        <p:nvPicPr>
          <p:cNvPr id="10" name="Content Placeholder 4" descr="https://encrypted-tbn0.gstatic.com/images?q=tbn:ANd9GcS99fsTGih1Niq5Lxn2c4QYfA11DVMhRq5euzhjYgkS4vQZZ1QvMw">
            <a:hlinkClick r:id="rId4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0386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rc_mi" descr="http://www.topnews.in/files/UK-teachers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40386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encrypted-tbn3.gstatic.com/images?q=tbn:ANd9GcTOoewnGbOXH7EwflnLfNlJQPlMCfPmfANMnBG5nNde3McRpTQQ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73306"/>
            <a:ext cx="2593286" cy="1968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421</Words>
  <Application>Microsoft Office PowerPoint</Application>
  <PresentationFormat>On-screen Show (4:3)</PresentationFormat>
  <Paragraphs>104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Development of master curricula for natural disasters risk management in Western Balkan countries</vt:lpstr>
      <vt:lpstr>The seat of UNI</vt:lpstr>
      <vt:lpstr>In the beginning</vt:lpstr>
      <vt:lpstr>First half of 20th century</vt:lpstr>
      <vt:lpstr>Now</vt:lpstr>
      <vt:lpstr>Pre-historic, Roman and Turkish Niš</vt:lpstr>
      <vt:lpstr>UNIVERSITY OF NIŠ in 1965 </vt:lpstr>
      <vt:lpstr>UNIVERSITY OF NIŠ in 2016</vt:lpstr>
      <vt:lpstr> MORE STATISTICS</vt:lpstr>
      <vt:lpstr>UNIVERSITY OF NIŠ SERVICES</vt:lpstr>
      <vt:lpstr> INTERNATIONAL PROGRAMMES </vt:lpstr>
      <vt:lpstr> SCIENTIFIC JOURNALS </vt:lpstr>
      <vt:lpstr> TEMPUS PROJECTS</vt:lpstr>
      <vt:lpstr> ERASMUS+</vt:lpstr>
      <vt:lpstr> ERASMUS+</vt:lpstr>
      <vt:lpstr> Let’s do it together!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VesnaL</cp:lastModifiedBy>
  <cp:revision>29</cp:revision>
  <dcterms:created xsi:type="dcterms:W3CDTF">2006-08-16T00:00:00Z</dcterms:created>
  <dcterms:modified xsi:type="dcterms:W3CDTF">2016-12-13T16:47:06Z</dcterms:modified>
</cp:coreProperties>
</file>